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4"/>
  </p:sldMasterIdLst>
  <p:notesMasterIdLst>
    <p:notesMasterId r:id="rId10"/>
  </p:notesMasterIdLst>
  <p:handoutMasterIdLst>
    <p:handoutMasterId r:id="rId11"/>
  </p:handoutMasterIdLst>
  <p:sldIdLst>
    <p:sldId id="266" r:id="rId5"/>
    <p:sldId id="26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8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52CF27-BF8B-3158-7BE4-C5DBDB826281}" v="109" dt="2024-11-01T15:04:06.7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710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le Petit" userId="dcacaec8-4b24-4c93-b22d-1b51dbeb9af6" providerId="ADAL" clId="{20436D65-8FF6-4A01-B1D6-6CEDC50DB3FB}"/>
    <pc:docChg chg="undo custSel modSld">
      <pc:chgData name="Emmanuelle Petit" userId="dcacaec8-4b24-4c93-b22d-1b51dbeb9af6" providerId="ADAL" clId="{20436D65-8FF6-4A01-B1D6-6CEDC50DB3FB}" dt="2023-09-14T12:54:59.455" v="1442" actId="1076"/>
      <pc:docMkLst>
        <pc:docMk/>
      </pc:docMkLst>
      <pc:sldChg chg="addSp delSp modSp mod">
        <pc:chgData name="Emmanuelle Petit" userId="dcacaec8-4b24-4c93-b22d-1b51dbeb9af6" providerId="ADAL" clId="{20436D65-8FF6-4A01-B1D6-6CEDC50DB3FB}" dt="2023-09-14T12:53:17.062" v="1418" actId="1076"/>
        <pc:sldMkLst>
          <pc:docMk/>
          <pc:sldMk cId="194529829" sldId="259"/>
        </pc:sldMkLst>
      </pc:sldChg>
      <pc:sldChg chg="addSp delSp modSp mod">
        <pc:chgData name="Emmanuelle Petit" userId="dcacaec8-4b24-4c93-b22d-1b51dbeb9af6" providerId="ADAL" clId="{20436D65-8FF6-4A01-B1D6-6CEDC50DB3FB}" dt="2023-09-14T12:54:59.455" v="1442" actId="1076"/>
        <pc:sldMkLst>
          <pc:docMk/>
          <pc:sldMk cId="1303554040" sldId="260"/>
        </pc:sldMkLst>
      </pc:sldChg>
      <pc:sldChg chg="modSp mod">
        <pc:chgData name="Emmanuelle Petit" userId="dcacaec8-4b24-4c93-b22d-1b51dbeb9af6" providerId="ADAL" clId="{20436D65-8FF6-4A01-B1D6-6CEDC50DB3FB}" dt="2023-09-14T12:48:39.888" v="1296" actId="6549"/>
        <pc:sldMkLst>
          <pc:docMk/>
          <pc:sldMk cId="3927598458" sldId="266"/>
        </pc:sldMkLst>
      </pc:sldChg>
      <pc:sldChg chg="addSp delSp modSp mod">
        <pc:chgData name="Emmanuelle Petit" userId="dcacaec8-4b24-4c93-b22d-1b51dbeb9af6" providerId="ADAL" clId="{20436D65-8FF6-4A01-B1D6-6CEDC50DB3FB}" dt="2023-09-14T12:49:05.365" v="1341" actId="20577"/>
        <pc:sldMkLst>
          <pc:docMk/>
          <pc:sldMk cId="3208145592" sldId="267"/>
        </pc:sldMkLst>
      </pc:sldChg>
    </pc:docChg>
  </pc:docChgLst>
  <pc:docChgLst>
    <pc:chgData name="Emmanuelle Petit" userId="S::epetit@reseaumentorat.com::dcacaec8-4b24-4c93-b22d-1b51dbeb9af6" providerId="AD" clId="Web-{1052CF27-BF8B-3158-7BE4-C5DBDB826281}"/>
    <pc:docChg chg="modSld">
      <pc:chgData name="Emmanuelle Petit" userId="S::epetit@reseaumentorat.com::dcacaec8-4b24-4c93-b22d-1b51dbeb9af6" providerId="AD" clId="Web-{1052CF27-BF8B-3158-7BE4-C5DBDB826281}" dt="2024-11-01T15:04:06.701" v="59" actId="20577"/>
      <pc:docMkLst>
        <pc:docMk/>
      </pc:docMkLst>
      <pc:sldChg chg="addSp delSp modSp">
        <pc:chgData name="Emmanuelle Petit" userId="S::epetit@reseaumentorat.com::dcacaec8-4b24-4c93-b22d-1b51dbeb9af6" providerId="AD" clId="Web-{1052CF27-BF8B-3158-7BE4-C5DBDB826281}" dt="2024-11-01T15:03:21.356" v="57" actId="20577"/>
        <pc:sldMkLst>
          <pc:docMk/>
          <pc:sldMk cId="194529829" sldId="259"/>
        </pc:sldMkLst>
        <pc:spChg chg="add del mod">
          <ac:chgData name="Emmanuelle Petit" userId="S::epetit@reseaumentorat.com::dcacaec8-4b24-4c93-b22d-1b51dbeb9af6" providerId="AD" clId="Web-{1052CF27-BF8B-3158-7BE4-C5DBDB826281}" dt="2024-11-01T15:01:55.698" v="2"/>
          <ac:spMkLst>
            <pc:docMk/>
            <pc:sldMk cId="194529829" sldId="259"/>
            <ac:spMk id="5" creationId="{9C33FE81-97FB-42B9-C8E1-4D1010693A59}"/>
          </ac:spMkLst>
        </pc:spChg>
        <pc:spChg chg="add del mod">
          <ac:chgData name="Emmanuelle Petit" userId="S::epetit@reseaumentorat.com::dcacaec8-4b24-4c93-b22d-1b51dbeb9af6" providerId="AD" clId="Web-{1052CF27-BF8B-3158-7BE4-C5DBDB826281}" dt="2024-11-01T15:01:57.948" v="3"/>
          <ac:spMkLst>
            <pc:docMk/>
            <pc:sldMk cId="194529829" sldId="259"/>
            <ac:spMk id="7" creationId="{ED85BA8A-2F1D-222A-172E-8CB610592504}"/>
          </ac:spMkLst>
        </pc:spChg>
        <pc:spChg chg="del">
          <ac:chgData name="Emmanuelle Petit" userId="S::epetit@reseaumentorat.com::dcacaec8-4b24-4c93-b22d-1b51dbeb9af6" providerId="AD" clId="Web-{1052CF27-BF8B-3158-7BE4-C5DBDB826281}" dt="2024-11-01T15:01:50.636" v="1"/>
          <ac:spMkLst>
            <pc:docMk/>
            <pc:sldMk cId="194529829" sldId="259"/>
            <ac:spMk id="13" creationId="{34967741-7B89-8ECF-743D-3A731725074B}"/>
          </ac:spMkLst>
        </pc:spChg>
        <pc:spChg chg="del">
          <ac:chgData name="Emmanuelle Petit" userId="S::epetit@reseaumentorat.com::dcacaec8-4b24-4c93-b22d-1b51dbeb9af6" providerId="AD" clId="Web-{1052CF27-BF8B-3158-7BE4-C5DBDB826281}" dt="2024-11-01T15:01:49.073" v="0"/>
          <ac:spMkLst>
            <pc:docMk/>
            <pc:sldMk cId="194529829" sldId="259"/>
            <ac:spMk id="15" creationId="{25ADD280-EC15-0C6E-1AF8-92ED12D5588E}"/>
          </ac:spMkLst>
        </pc:spChg>
        <pc:spChg chg="mod">
          <ac:chgData name="Emmanuelle Petit" userId="S::epetit@reseaumentorat.com::dcacaec8-4b24-4c93-b22d-1b51dbeb9af6" providerId="AD" clId="Web-{1052CF27-BF8B-3158-7BE4-C5DBDB826281}" dt="2024-11-01T15:03:21.356" v="57" actId="20577"/>
          <ac:spMkLst>
            <pc:docMk/>
            <pc:sldMk cId="194529829" sldId="259"/>
            <ac:spMk id="19" creationId="{457F7F01-BBBE-B350-E65F-30B852854882}"/>
          </ac:spMkLst>
        </pc:spChg>
        <pc:picChg chg="mod">
          <ac:chgData name="Emmanuelle Petit" userId="S::epetit@reseaumentorat.com::dcacaec8-4b24-4c93-b22d-1b51dbeb9af6" providerId="AD" clId="Web-{1052CF27-BF8B-3158-7BE4-C5DBDB826281}" dt="2024-11-01T15:02:26.949" v="10" actId="1076"/>
          <ac:picMkLst>
            <pc:docMk/>
            <pc:sldMk cId="194529829" sldId="259"/>
            <ac:picMk id="3" creationId="{5E3958D2-A79E-F763-D41C-901B8E1E1492}"/>
          </ac:picMkLst>
        </pc:picChg>
        <pc:picChg chg="del">
          <ac:chgData name="Emmanuelle Petit" userId="S::epetit@reseaumentorat.com::dcacaec8-4b24-4c93-b22d-1b51dbeb9af6" providerId="AD" clId="Web-{1052CF27-BF8B-3158-7BE4-C5DBDB826281}" dt="2024-11-01T15:02:00.026" v="4"/>
          <ac:picMkLst>
            <pc:docMk/>
            <pc:sldMk cId="194529829" sldId="259"/>
            <ac:picMk id="20" creationId="{37CEAEF7-EE96-4AA4-C6FB-6E390F31668E}"/>
          </ac:picMkLst>
        </pc:picChg>
      </pc:sldChg>
      <pc:sldChg chg="modSp">
        <pc:chgData name="Emmanuelle Petit" userId="S::epetit@reseaumentorat.com::dcacaec8-4b24-4c93-b22d-1b51dbeb9af6" providerId="AD" clId="Web-{1052CF27-BF8B-3158-7BE4-C5DBDB826281}" dt="2024-11-01T15:03:46.076" v="58"/>
        <pc:sldMkLst>
          <pc:docMk/>
          <pc:sldMk cId="1303554040" sldId="260"/>
        </pc:sldMkLst>
        <pc:picChg chg="mod">
          <ac:chgData name="Emmanuelle Petit" userId="S::epetit@reseaumentorat.com::dcacaec8-4b24-4c93-b22d-1b51dbeb9af6" providerId="AD" clId="Web-{1052CF27-BF8B-3158-7BE4-C5DBDB826281}" dt="2024-11-01T15:03:46.076" v="58"/>
          <ac:picMkLst>
            <pc:docMk/>
            <pc:sldMk cId="1303554040" sldId="260"/>
            <ac:picMk id="12" creationId="{EDE62F4D-2F2A-A2AA-7F5C-9440944DF897}"/>
          </ac:picMkLst>
        </pc:picChg>
      </pc:sldChg>
      <pc:sldChg chg="modSp">
        <pc:chgData name="Emmanuelle Petit" userId="S::epetit@reseaumentorat.com::dcacaec8-4b24-4c93-b22d-1b51dbeb9af6" providerId="AD" clId="Web-{1052CF27-BF8B-3158-7BE4-C5DBDB826281}" dt="2024-11-01T15:04:06.701" v="59" actId="20577"/>
        <pc:sldMkLst>
          <pc:docMk/>
          <pc:sldMk cId="3208145592" sldId="267"/>
        </pc:sldMkLst>
        <pc:spChg chg="mod">
          <ac:chgData name="Emmanuelle Petit" userId="S::epetit@reseaumentorat.com::dcacaec8-4b24-4c93-b22d-1b51dbeb9af6" providerId="AD" clId="Web-{1052CF27-BF8B-3158-7BE4-C5DBDB826281}" dt="2024-11-01T15:04:06.701" v="59" actId="20577"/>
          <ac:spMkLst>
            <pc:docMk/>
            <pc:sldMk cId="3208145592" sldId="267"/>
            <ac:spMk id="2" creationId="{B5832B67-579F-D7DC-F20E-F9FAC9FA6C9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8FC5936-3EAB-4D2E-8E89-BF5C08B78D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D407254-306C-4033-959D-84F0A8DEFBB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2824B-0ECC-41C6-BD3F-EBEC6DB1BAAE}" type="datetimeFigureOut">
              <a:rPr lang="fr-CA" smtClean="0"/>
              <a:t>2024-11-01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06B597B-33A8-42D6-8818-7C14BC1CA3D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D4C7D98-17F2-4C7B-92E9-86A9F3500E7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4CF4E-33AB-4887-A9CE-528A2CA1E3E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4433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AD9C39-88E7-4300-917A-E4CDC590F77C}" type="datetimeFigureOut">
              <a:rPr lang="fr-CA" smtClean="0"/>
              <a:t>2024-11-01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2AD30-8E51-4DD9-83BE-BC80C80B39F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7319085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verture_Noir_et_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1A8AA37-98A1-47BD-9961-C25C559B8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14" y="439402"/>
            <a:ext cx="2549209" cy="11423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6985302-3A78-425E-A4BE-7E18E61440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1" t="16382" r="34210" b="36480"/>
          <a:stretch/>
        </p:blipFill>
        <p:spPr>
          <a:xfrm>
            <a:off x="5963014" y="0"/>
            <a:ext cx="5840361" cy="6858000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8CC4838B-D934-46D9-99BA-7ED57BEAEE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509" y="2189017"/>
            <a:ext cx="5486400" cy="1288473"/>
          </a:xfrm>
        </p:spPr>
        <p:txBody>
          <a:bodyPr anchor="t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9" name="Sous-titre 2">
            <a:extLst>
              <a:ext uri="{FF2B5EF4-FFF2-40B4-BE49-F238E27FC236}">
                <a16:creationId xmlns:a16="http://schemas.microsoft.com/office/drawing/2014/main" id="{29836E25-CD51-4593-B1FF-98E2A9E41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509" y="3620511"/>
            <a:ext cx="4091709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E899A2-F890-47DE-888C-D69DD7790D2C}"/>
              </a:ext>
            </a:extLst>
          </p:cNvPr>
          <p:cNvSpPr/>
          <p:nvPr/>
        </p:nvSpPr>
        <p:spPr>
          <a:xfrm>
            <a:off x="11592232" y="196645"/>
            <a:ext cx="442452" cy="1288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06539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D95463-6539-4DA3-B64D-05A36EDE50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3254" y="1831686"/>
            <a:ext cx="5442528" cy="43513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0CD53AF-4C70-41F4-99B5-47B7D4D8A3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11272" y="1825625"/>
            <a:ext cx="5442528" cy="43513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7B37B22-8A9C-422C-9CE3-A3F8C4DAF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9BE84ED-DAB5-4229-ADD3-C0D03F13B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t>‹#›</a:t>
            </a:fld>
            <a:endParaRPr lang="fr-CA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DAD543FA-9D30-4A19-9578-C11EC1DD39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254" y="350982"/>
            <a:ext cx="5303982" cy="1295256"/>
          </a:xfrm>
        </p:spPr>
        <p:txBody>
          <a:bodyPr anchor="t"/>
          <a:lstStyle/>
          <a:p>
            <a:r>
              <a:rPr lang="fr-FR" dirty="0"/>
              <a:t>TITRE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7067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ois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968AAD3-3BC4-474E-8732-145A9BCAD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RÉSEAU MENTORAT</a:t>
            </a:r>
            <a:endParaRPr lang="fr-CA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48DB1E6-1845-447F-8F83-FCCE1DB4E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19C01181-4DD2-4DDF-929D-D3391BE8BF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3254" y="1831686"/>
            <a:ext cx="3641437" cy="43513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21ABE824-234A-4B95-88F7-2F92D93C58EA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070277" y="1831686"/>
            <a:ext cx="3641437" cy="43513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46D583CC-3C94-46FD-A274-F4BD7709171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847300" y="1831686"/>
            <a:ext cx="3641437" cy="43513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F4EEE390-62CE-4E01-9ECF-5298AA0966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254" y="350982"/>
            <a:ext cx="5303982" cy="1295256"/>
          </a:xfrm>
        </p:spPr>
        <p:txBody>
          <a:bodyPr anchor="t"/>
          <a:lstStyle/>
          <a:p>
            <a:r>
              <a:rPr lang="fr-FR" dirty="0"/>
              <a:t>TITRE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910881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 avec sous-tit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7FF39-1882-4B19-850B-1208A362FA4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6076" y="1681163"/>
            <a:ext cx="5335587" cy="823912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F958FA1-C02F-48FB-AAD9-1EEC8A4F7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6075" y="2505075"/>
            <a:ext cx="5335586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E2A18B3-A29C-420D-AC13-D65FB5A0B7F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019801" y="1681163"/>
            <a:ext cx="5335587" cy="823912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D656FEA-D4E6-451E-A6CC-A813052B59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9801" y="2505075"/>
            <a:ext cx="5335587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A3126FC-A9DB-4950-A93F-B9DDB9048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RÉSEAU MENTORAT</a:t>
            </a:r>
            <a:endParaRPr lang="fr-CA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282062B-EE5E-43FE-9D45-8D26965A7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63CF1A9A-EE93-4825-B93B-B716729D24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254" y="350982"/>
            <a:ext cx="5303982" cy="1295256"/>
          </a:xfrm>
        </p:spPr>
        <p:txBody>
          <a:bodyPr anchor="t"/>
          <a:lstStyle/>
          <a:p>
            <a:r>
              <a:rPr lang="fr-FR" dirty="0"/>
              <a:t>TITRE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980155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CDEE6A8-B341-4548-9EE0-8B4664401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93DCF2-1E42-4A09-843D-BB5DB360D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t>‹#›</a:t>
            </a:fld>
            <a:endParaRPr lang="fr-CA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5422E45A-7171-40DC-877F-602A26255E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254" y="350982"/>
            <a:ext cx="5303982" cy="1295256"/>
          </a:xfrm>
        </p:spPr>
        <p:txBody>
          <a:bodyPr anchor="t"/>
          <a:lstStyle/>
          <a:p>
            <a:r>
              <a:rPr lang="fr-FR" dirty="0"/>
              <a:t>TITRE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56281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3ACD02-EEB7-454E-9387-58E14A9B3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D279005-495D-4309-9B0E-A42854B49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0533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47D902-F730-4182-907F-DE45B6402C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0260" y="471055"/>
            <a:ext cx="3932237" cy="1600200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fr-FR" dirty="0"/>
              <a:t>TITRE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1AAA0C-7B40-4536-8FD1-841757085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8096" y="471055"/>
            <a:ext cx="6925686" cy="541871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D7D47FD-2167-4428-A3D3-0DF88A89D85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50260" y="2078182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C6C9BDB-83A0-402D-A3D6-6A6840853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56F359-BA81-4896-85A0-EF854A580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74802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B3EBE1-67B2-485C-A811-D881EFBF58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6262" y="457200"/>
            <a:ext cx="3932237" cy="1600200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fr-FR" dirty="0"/>
              <a:t>TITRE</a:t>
            </a:r>
            <a:endParaRPr lang="fr-CA" dirty="0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5145358-2B08-436E-9BDF-7CD561B79B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62752" y="457200"/>
            <a:ext cx="6824084" cy="54117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BD4867D-B079-4C4D-83D6-BC0DE898B08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49250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08561B3-C51B-416A-9CE9-D6798B33A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4E61A78-6161-4083-8F4E-985224039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5451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1A8AA37-98A1-47BD-9961-C25C559B88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14" y="439402"/>
            <a:ext cx="2549209" cy="11423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6985302-3A78-425E-A4BE-7E18E61440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1" t="16382" r="34210" b="36480"/>
          <a:stretch/>
        </p:blipFill>
        <p:spPr>
          <a:xfrm>
            <a:off x="5963014" y="0"/>
            <a:ext cx="5840361" cy="6858000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8CC4838B-D934-46D9-99BA-7ED57BEAEE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509" y="2189017"/>
            <a:ext cx="5486400" cy="1288473"/>
          </a:xfrm>
        </p:spPr>
        <p:txBody>
          <a:bodyPr anchor="t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9" name="Sous-titre 2">
            <a:extLst>
              <a:ext uri="{FF2B5EF4-FFF2-40B4-BE49-F238E27FC236}">
                <a16:creationId xmlns:a16="http://schemas.microsoft.com/office/drawing/2014/main" id="{29836E25-CD51-4593-B1FF-98E2A9E41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509" y="3620511"/>
            <a:ext cx="4091709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  <a:endParaRPr lang="fr-CA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E899A2-F890-47DE-888C-D69DD7790D2C}"/>
              </a:ext>
            </a:extLst>
          </p:cNvPr>
          <p:cNvSpPr/>
          <p:nvPr userDrawn="1"/>
        </p:nvSpPr>
        <p:spPr>
          <a:xfrm>
            <a:off x="11592232" y="196645"/>
            <a:ext cx="442452" cy="1288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860BB42-FBFD-4FDA-9888-4BD6DAAADF70}"/>
              </a:ext>
            </a:extLst>
          </p:cNvPr>
          <p:cNvSpPr/>
          <p:nvPr userDrawn="1"/>
        </p:nvSpPr>
        <p:spPr>
          <a:xfrm>
            <a:off x="0" y="5419294"/>
            <a:ext cx="7128387" cy="128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tx1"/>
                </a:solidFill>
                <a:latin typeface="Montserrat" panose="02000505000000020004" pitchFamily="2" charset="0"/>
              </a:rPr>
              <a:t>      Présenté par :</a:t>
            </a:r>
          </a:p>
        </p:txBody>
      </p:sp>
    </p:spTree>
    <p:extLst>
      <p:ext uri="{BB962C8B-B14F-4D97-AF65-F5344CB8AC3E}">
        <p14:creationId xmlns:p14="http://schemas.microsoft.com/office/powerpoint/2010/main" val="10987044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intérieur, personne, femme, regardant&#10;&#10;Description générée automatiquement">
            <a:extLst>
              <a:ext uri="{FF2B5EF4-FFF2-40B4-BE49-F238E27FC236}">
                <a16:creationId xmlns:a16="http://schemas.microsoft.com/office/drawing/2014/main" id="{05E3EE3D-621A-48B5-89EE-761DBE4F26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8123722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22F71713-4514-4745-AD2F-FF2A3C9209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509" y="2189017"/>
            <a:ext cx="5486400" cy="1288473"/>
          </a:xfrm>
        </p:spPr>
        <p:txBody>
          <a:bodyPr anchor="t">
            <a:norm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C367873C-70F5-4F1A-9A69-DB04EE1E18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509" y="3620511"/>
            <a:ext cx="4091709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  <a:endParaRPr lang="fr-CA" dirty="0"/>
          </a:p>
        </p:txBody>
      </p:sp>
      <p:pic>
        <p:nvPicPr>
          <p:cNvPr id="10" name="Image 9" descr="Une image contenant dessin&#10;&#10;Description générée automatiquement">
            <a:extLst>
              <a:ext uri="{FF2B5EF4-FFF2-40B4-BE49-F238E27FC236}">
                <a16:creationId xmlns:a16="http://schemas.microsoft.com/office/drawing/2014/main" id="{58CF1AF0-57AC-4D28-B7DC-9BB1F071B0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1" t="12936" r="30980" b="13419"/>
          <a:stretch/>
        </p:blipFill>
        <p:spPr>
          <a:xfrm>
            <a:off x="7767784" y="0"/>
            <a:ext cx="4685165" cy="69345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7AE8BDC-BD27-4F79-859C-86B9F7A36A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6614" y="439402"/>
            <a:ext cx="2549209" cy="114232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15B289D-12FC-4D28-857B-9ECEFAE69360}"/>
              </a:ext>
            </a:extLst>
          </p:cNvPr>
          <p:cNvSpPr/>
          <p:nvPr userDrawn="1"/>
        </p:nvSpPr>
        <p:spPr>
          <a:xfrm>
            <a:off x="0" y="5419294"/>
            <a:ext cx="7128387" cy="128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dirty="0">
                <a:solidFill>
                  <a:schemeClr val="tx1"/>
                </a:solidFill>
                <a:latin typeface="Montserrat" panose="02000505000000020004" pitchFamily="2" charset="0"/>
              </a:rPr>
              <a:t>      Présenté par :</a:t>
            </a:r>
          </a:p>
        </p:txBody>
      </p:sp>
    </p:spTree>
    <p:extLst>
      <p:ext uri="{BB962C8B-B14F-4D97-AF65-F5344CB8AC3E}">
        <p14:creationId xmlns:p14="http://schemas.microsoft.com/office/powerpoint/2010/main" val="3401673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C032524-2006-470D-93D9-1AF53A62BB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/>
              <a:t>RÉSEAU MENTORAT</a:t>
            </a:r>
            <a:endParaRPr lang="fr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2E0DE4-BF6A-40A4-A9E1-93125AADA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257DD59-EDA1-47D2-88FC-DA426DD411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68" y="435121"/>
            <a:ext cx="6030768" cy="1753898"/>
          </a:xfrm>
        </p:spPr>
        <p:txBody>
          <a:bodyPr anchor="t">
            <a:normAutofit/>
          </a:bodyPr>
          <a:lstStyle>
            <a:lvl1pPr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B673BC3C-E504-4226-BB3C-10CBFE2D517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79268" y="2566699"/>
            <a:ext cx="105156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496869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uverture_Femme_Ord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personne, table, intérieur, femme&#10;&#10;Description générée automatiquement">
            <a:extLst>
              <a:ext uri="{FF2B5EF4-FFF2-40B4-BE49-F238E27FC236}">
                <a16:creationId xmlns:a16="http://schemas.microsoft.com/office/drawing/2014/main" id="{54E42BAD-6B00-41ED-A22C-2C2E616E3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584"/>
            <a:ext cx="12192000" cy="8130139"/>
          </a:xfrm>
          <a:prstGeom prst="rect">
            <a:avLst/>
          </a:prstGeom>
          <a:effectLst>
            <a:glow rad="127000">
              <a:schemeClr val="accent1"/>
            </a:glow>
            <a:outerShdw blurRad="50800" dist="50800" dir="5400000" algn="ctr" rotWithShape="0">
              <a:srgbClr val="000000"/>
            </a:outerShdw>
          </a:effec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5BDF615-6ED8-4DF5-BAA7-12D92CA1096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509" y="2092713"/>
            <a:ext cx="5486400" cy="1384777"/>
          </a:xfrm>
        </p:spPr>
        <p:txBody>
          <a:bodyPr anchor="t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CB63749-18A6-4C23-A9A3-DC4F9F71B8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509" y="3620511"/>
            <a:ext cx="4091709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F9DC3E36-EC1A-47BF-B5AF-D946B77288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14" y="439402"/>
            <a:ext cx="2549209" cy="1142326"/>
          </a:xfrm>
          <a:prstGeom prst="rect">
            <a:avLst/>
          </a:prstGeom>
        </p:spPr>
      </p:pic>
      <p:pic>
        <p:nvPicPr>
          <p:cNvPr id="20" name="Image 19" descr="Une image contenant dessin&#10;&#10;Description générée automatiquement">
            <a:extLst>
              <a:ext uri="{FF2B5EF4-FFF2-40B4-BE49-F238E27FC236}">
                <a16:creationId xmlns:a16="http://schemas.microsoft.com/office/drawing/2014/main" id="{F5C265C5-78F9-4FA0-B9E2-E70A081CC86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1" t="12936" r="30980" b="13419"/>
          <a:stretch/>
        </p:blipFill>
        <p:spPr>
          <a:xfrm>
            <a:off x="7767784" y="0"/>
            <a:ext cx="4685165" cy="693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360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8953C1-555D-4714-BCDD-F46998A4D2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253" y="320675"/>
            <a:ext cx="9792855" cy="5064125"/>
          </a:xfrm>
        </p:spPr>
        <p:txBody>
          <a:bodyPr anchor="t">
            <a:normAutofit/>
          </a:bodyPr>
          <a:lstStyle>
            <a:lvl1pPr>
              <a:defRPr sz="1800"/>
            </a:lvl1pPr>
          </a:lstStyle>
          <a:p>
            <a:r>
              <a:rPr lang="fr-FR" dirty="0"/>
              <a:t>POUR INTRODUCTION DE SECTION</a:t>
            </a:r>
            <a:endParaRPr lang="fr-CA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A9DFA35-DB0F-45F8-B6C7-43F520D761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/>
              <a:t>RÉSEAU MENTORAT</a:t>
            </a:r>
            <a:endParaRPr lang="fr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B1191BB-F489-4DBF-80B0-810DFD254C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pPr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6244720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D95463-6539-4DA3-B64D-05A36EDE50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3254" y="1831686"/>
            <a:ext cx="5442528" cy="43513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0CD53AF-4C70-41F4-99B5-47B7D4D8A3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11272" y="1825625"/>
            <a:ext cx="5442528" cy="43513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7B37B22-8A9C-422C-9CE3-A3F8C4DAF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9BE84ED-DAB5-4229-ADD3-C0D03F13B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t>‹#›</a:t>
            </a:fld>
            <a:endParaRPr lang="fr-CA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DAD543FA-9D30-4A19-9578-C11EC1DD39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254" y="350982"/>
            <a:ext cx="5303982" cy="1295256"/>
          </a:xfrm>
        </p:spPr>
        <p:txBody>
          <a:bodyPr anchor="t"/>
          <a:lstStyle/>
          <a:p>
            <a:r>
              <a:rPr lang="fr-FR" dirty="0"/>
              <a:t>TITRE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498985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7FF39-1882-4B19-850B-1208A362FA4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6076" y="1681163"/>
            <a:ext cx="5335587" cy="823912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F958FA1-C02F-48FB-AAD9-1EEC8A4F7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6075" y="2505075"/>
            <a:ext cx="5335586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E2A18B3-A29C-420D-AC13-D65FB5A0B7F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019801" y="1681163"/>
            <a:ext cx="5335587" cy="823912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D656FEA-D4E6-451E-A6CC-A813052B59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9801" y="2505075"/>
            <a:ext cx="5335587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A3126FC-A9DB-4950-A93F-B9DDB9048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282062B-EE5E-43FE-9D45-8D26965A7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t>‹#›</a:t>
            </a:fld>
            <a:endParaRPr lang="fr-CA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63CF1A9A-EE93-4825-B93B-B716729D24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254" y="350982"/>
            <a:ext cx="5303982" cy="1295256"/>
          </a:xfrm>
        </p:spPr>
        <p:txBody>
          <a:bodyPr anchor="t"/>
          <a:lstStyle/>
          <a:p>
            <a:r>
              <a:rPr lang="fr-FR" dirty="0"/>
              <a:t>TITRE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1869307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CDEE6A8-B341-4548-9EE0-8B4664401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93DCF2-1E42-4A09-843D-BB5DB360D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t>‹#›</a:t>
            </a:fld>
            <a:endParaRPr lang="fr-CA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5422E45A-7171-40DC-877F-602A26255E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254" y="350982"/>
            <a:ext cx="5303982" cy="1295256"/>
          </a:xfrm>
        </p:spPr>
        <p:txBody>
          <a:bodyPr anchor="t"/>
          <a:lstStyle/>
          <a:p>
            <a:r>
              <a:rPr lang="fr-FR" dirty="0"/>
              <a:t>TITRE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301727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verture_Femme_Tele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intérieur, personne, femme, regardant&#10;&#10;Description générée automatiquement">
            <a:extLst>
              <a:ext uri="{FF2B5EF4-FFF2-40B4-BE49-F238E27FC236}">
                <a16:creationId xmlns:a16="http://schemas.microsoft.com/office/drawing/2014/main" id="{05E3EE3D-621A-48B5-89EE-761DBE4F2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8123722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22F71713-4514-4745-AD2F-FF2A3C9209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509" y="2189017"/>
            <a:ext cx="5486400" cy="1288473"/>
          </a:xfrm>
        </p:spPr>
        <p:txBody>
          <a:bodyPr anchor="t">
            <a:norm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C367873C-70F5-4F1A-9A69-DB04EE1E18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509" y="3620511"/>
            <a:ext cx="4091709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 dirty="0"/>
          </a:p>
        </p:txBody>
      </p:sp>
      <p:pic>
        <p:nvPicPr>
          <p:cNvPr id="10" name="Image 9" descr="Une image contenant dessin&#10;&#10;Description générée automatiquement">
            <a:extLst>
              <a:ext uri="{FF2B5EF4-FFF2-40B4-BE49-F238E27FC236}">
                <a16:creationId xmlns:a16="http://schemas.microsoft.com/office/drawing/2014/main" id="{58CF1AF0-57AC-4D28-B7DC-9BB1F071B0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1" t="12936" r="30980" b="13419"/>
          <a:stretch/>
        </p:blipFill>
        <p:spPr>
          <a:xfrm>
            <a:off x="7767784" y="0"/>
            <a:ext cx="4685165" cy="69345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7AE8BDC-BD27-4F79-859C-86B9F7A36A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6614" y="439402"/>
            <a:ext cx="2549209" cy="114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72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verture_Dya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able, personne, assis, intérieur&#10;&#10;Description générée automatiquement">
            <a:extLst>
              <a:ext uri="{FF2B5EF4-FFF2-40B4-BE49-F238E27FC236}">
                <a16:creationId xmlns:a16="http://schemas.microsoft.com/office/drawing/2014/main" id="{E90201A5-50A5-49ED-8425-E0FA5F5711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80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0FCA7ED6-8E58-42D9-BA4C-84D63236CE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509" y="2161309"/>
            <a:ext cx="5486400" cy="1316182"/>
          </a:xfrm>
        </p:spPr>
        <p:txBody>
          <a:bodyPr anchor="t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6E645105-DDDF-4573-8E75-D9D5D43186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509" y="3620511"/>
            <a:ext cx="4091709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 dirty="0"/>
          </a:p>
        </p:txBody>
      </p:sp>
      <p:pic>
        <p:nvPicPr>
          <p:cNvPr id="11" name="Image 10" descr="Une image contenant dessin&#10;&#10;Description générée automatiquement">
            <a:extLst>
              <a:ext uri="{FF2B5EF4-FFF2-40B4-BE49-F238E27FC236}">
                <a16:creationId xmlns:a16="http://schemas.microsoft.com/office/drawing/2014/main" id="{A2F04A13-9122-463E-BE1C-F3873E6594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1" t="12936" r="30980" b="13419"/>
          <a:stretch/>
        </p:blipFill>
        <p:spPr>
          <a:xfrm>
            <a:off x="7767784" y="-76500"/>
            <a:ext cx="4685165" cy="69345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EA4C8E4-2396-4EE0-9746-EEEA801CAA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14" y="439402"/>
            <a:ext cx="2549209" cy="114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503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veture_Trav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able, portable, assis, intérieur&#10;&#10;Description générée automatiquement">
            <a:extLst>
              <a:ext uri="{FF2B5EF4-FFF2-40B4-BE49-F238E27FC236}">
                <a16:creationId xmlns:a16="http://schemas.microsoft.com/office/drawing/2014/main" id="{55B4F0C5-974A-4863-8722-5A47DD058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327" cy="8181488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B15EACA0-A2B6-4F82-AFDB-49BA09F5DD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509" y="2142835"/>
            <a:ext cx="5486400" cy="1334655"/>
          </a:xfrm>
        </p:spPr>
        <p:txBody>
          <a:bodyPr anchor="t">
            <a:norm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6" name="Sous-titre 2">
            <a:extLst>
              <a:ext uri="{FF2B5EF4-FFF2-40B4-BE49-F238E27FC236}">
                <a16:creationId xmlns:a16="http://schemas.microsoft.com/office/drawing/2014/main" id="{BA92A789-5F34-4AA9-8FBE-87168D590A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509" y="3620511"/>
            <a:ext cx="4091709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DF7938-498C-417F-96F5-08E9718B7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6614" y="439402"/>
            <a:ext cx="2549209" cy="1142325"/>
          </a:xfrm>
          <a:prstGeom prst="rect">
            <a:avLst/>
          </a:prstGeom>
        </p:spPr>
      </p:pic>
      <p:pic>
        <p:nvPicPr>
          <p:cNvPr id="12" name="Image 11" descr="Une image contenant dessin&#10;&#10;Description générée automatiquement">
            <a:extLst>
              <a:ext uri="{FF2B5EF4-FFF2-40B4-BE49-F238E27FC236}">
                <a16:creationId xmlns:a16="http://schemas.microsoft.com/office/drawing/2014/main" id="{F7DE61D4-40DD-4BF4-A592-44735FD7AB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1" t="12936" r="30980" b="13419"/>
          <a:stretch/>
        </p:blipFill>
        <p:spPr>
          <a:xfrm>
            <a:off x="7767784" y="-76500"/>
            <a:ext cx="4685165" cy="693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586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4AB4C3-D501-4EC7-B2E0-87709A1318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254" y="350982"/>
            <a:ext cx="5303982" cy="1295256"/>
          </a:xfrm>
        </p:spPr>
        <p:txBody>
          <a:bodyPr anchor="t"/>
          <a:lstStyle/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C0AC22-4574-4A39-8865-14B9D4DD5B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112A6F8-BBCC-4FCB-831E-06C1D157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E51A60E-8368-42B8-8871-CDB8213CB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9699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8F384E-0C80-46BC-95E5-A4F109BA19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68" y="435121"/>
            <a:ext cx="6030768" cy="1753898"/>
          </a:xfrm>
        </p:spPr>
        <p:txBody>
          <a:bodyPr anchor="t">
            <a:norm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23540F-EC39-4236-BF22-A2AA55E87EF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79268" y="2566699"/>
            <a:ext cx="105156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4DCBA4-EC82-4D67-9C60-501B54DB1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0FF6CB-DA69-4E14-903F-5A8B6D9BD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2A1EF5-650A-4BAA-921D-020EF86BC50F}" type="slidenum">
              <a:rPr lang="fr-CA" smtClean="0"/>
              <a:pPr/>
              <a:t>‹#›</a:t>
            </a:fld>
            <a:endParaRPr lang="fr-CA" dirty="0"/>
          </a:p>
        </p:txBody>
      </p:sp>
      <p:pic>
        <p:nvPicPr>
          <p:cNvPr id="8" name="Image 7" descr="Une image contenant dessin&#10;&#10;Description générée automatiquement">
            <a:extLst>
              <a:ext uri="{FF2B5EF4-FFF2-40B4-BE49-F238E27FC236}">
                <a16:creationId xmlns:a16="http://schemas.microsoft.com/office/drawing/2014/main" id="{E11CB76B-6E87-4D2B-B186-E02EC8A67D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0" t="15578" r="41063" b="13756"/>
          <a:stretch/>
        </p:blipFill>
        <p:spPr>
          <a:xfrm>
            <a:off x="11580992" y="258186"/>
            <a:ext cx="420653" cy="1210396"/>
          </a:xfrm>
          <a:prstGeom prst="rect">
            <a:avLst/>
          </a:prstGeom>
        </p:spPr>
      </p:pic>
      <p:pic>
        <p:nvPicPr>
          <p:cNvPr id="7" name="Image 6" descr="Une image contenant dessin&#10;&#10;Description générée automatiquement">
            <a:extLst>
              <a:ext uri="{FF2B5EF4-FFF2-40B4-BE49-F238E27FC236}">
                <a16:creationId xmlns:a16="http://schemas.microsoft.com/office/drawing/2014/main" id="{A29506E7-B621-4A30-A031-4295446E9B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0" t="15578" r="41063" b="13756"/>
          <a:stretch/>
        </p:blipFill>
        <p:spPr>
          <a:xfrm>
            <a:off x="11580992" y="258186"/>
            <a:ext cx="420653" cy="121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88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de section -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C032524-2006-470D-93D9-1AF53A62BB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/>
              <a:t>RÉSEAU MENTORAT</a:t>
            </a:r>
            <a:endParaRPr lang="fr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2E0DE4-BF6A-40A4-A9E1-93125AADAD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0257DD59-EDA1-47D2-88FC-DA426DD411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268" y="435121"/>
            <a:ext cx="6030768" cy="1753898"/>
          </a:xfrm>
        </p:spPr>
        <p:txBody>
          <a:bodyPr anchor="t">
            <a:normAutofit/>
          </a:bodyPr>
          <a:lstStyle>
            <a:lvl1pPr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B673BC3C-E504-4226-BB3C-10CBFE2D517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79268" y="2566699"/>
            <a:ext cx="105156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2231927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duction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8953C1-555D-4714-BCDD-F46998A4D2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253" y="320675"/>
            <a:ext cx="9792855" cy="5064125"/>
          </a:xfrm>
        </p:spPr>
        <p:txBody>
          <a:bodyPr anchor="t">
            <a:normAutofit/>
          </a:bodyPr>
          <a:lstStyle>
            <a:lvl1pPr>
              <a:defRPr sz="1800"/>
            </a:lvl1pPr>
          </a:lstStyle>
          <a:p>
            <a:r>
              <a:rPr lang="fr-FR" dirty="0"/>
              <a:t>POUR INTRODUCTION DE SECTION</a:t>
            </a:r>
            <a:endParaRPr lang="fr-CA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A9DFA35-DB0F-45F8-B6C7-43F520D761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CA"/>
              <a:t>RÉSEAU MENTORAT</a:t>
            </a:r>
            <a:endParaRPr lang="fr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B1191BB-F489-4DBF-80B0-810DFD254C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2A1EF5-650A-4BAA-921D-020EF86BC50F}" type="slidenum">
              <a:rPr lang="fr-CA" smtClean="0"/>
              <a:pPr/>
              <a:t>‹#›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743112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521CCE6-4C9E-4622-90CB-4C3F42BEB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254" y="320675"/>
            <a:ext cx="5303982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B27A607-C3EA-4882-A36A-A82587C74E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3254" y="1825625"/>
            <a:ext cx="1106054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FF540A-8543-44EA-9F4E-BD7B6B9451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10808784" y="4977463"/>
            <a:ext cx="20205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Montserrat" panose="02000505000000020004" pitchFamily="2" charset="0"/>
              </a:defRPr>
            </a:lvl1pPr>
          </a:lstStyle>
          <a:p>
            <a:r>
              <a:rPr lang="fr-CA"/>
              <a:t>RÉSEAU MENTORAT</a:t>
            </a:r>
            <a:endParaRPr lang="fr-CA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6B9495C-8909-41E1-9800-4406CB7E8C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11549136" y="6257710"/>
            <a:ext cx="539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Montserrat" panose="02000505000000020004" pitchFamily="2" charset="0"/>
              </a:defRPr>
            </a:lvl1pPr>
          </a:lstStyle>
          <a:p>
            <a:fld id="{7D2A1EF5-650A-4BAA-921D-020EF86BC50F}" type="slidenum">
              <a:rPr lang="fr-CA" smtClean="0"/>
              <a:pPr/>
              <a:t>‹#›</a:t>
            </a:fld>
            <a:endParaRPr lang="fr-CA" dirty="0"/>
          </a:p>
        </p:txBody>
      </p:sp>
      <p:pic>
        <p:nvPicPr>
          <p:cNvPr id="8" name="Image 7" descr="Une image contenant horloge&#10;&#10;Description générée automatiquement">
            <a:extLst>
              <a:ext uri="{FF2B5EF4-FFF2-40B4-BE49-F238E27FC236}">
                <a16:creationId xmlns:a16="http://schemas.microsoft.com/office/drawing/2014/main" id="{DBCBD54E-E795-415D-95AB-E7F45903E2B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952" y="320675"/>
            <a:ext cx="359695" cy="10851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C0CF498-F256-42EE-AF97-E9DCBEA2A52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-1777946" y="135679"/>
            <a:ext cx="1625242" cy="2540355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18641C6E-F8D9-4751-B5FE-3817D2118782}"/>
              </a:ext>
            </a:extLst>
          </p:cNvPr>
          <p:cNvSpPr txBox="1"/>
          <p:nvPr/>
        </p:nvSpPr>
        <p:spPr>
          <a:xfrm>
            <a:off x="12621718" y="125765"/>
            <a:ext cx="10942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200" dirty="0"/>
              <a:t>Ne mettez pas de contenu dans la signature de la marque</a:t>
            </a: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C5F4F03B-3D7D-4691-857C-31824E90924B}"/>
              </a:ext>
            </a:extLst>
          </p:cNvPr>
          <p:cNvCxnSpPr>
            <a:cxnSpLocks/>
          </p:cNvCxnSpPr>
          <p:nvPr/>
        </p:nvCxnSpPr>
        <p:spPr>
          <a:xfrm flipH="1">
            <a:off x="12576748" y="0"/>
            <a:ext cx="11392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D8E737CC-EFAD-415D-BABD-C9E88F84ABEA}"/>
              </a:ext>
            </a:extLst>
          </p:cNvPr>
          <p:cNvCxnSpPr>
            <a:cxnSpLocks/>
          </p:cNvCxnSpPr>
          <p:nvPr/>
        </p:nvCxnSpPr>
        <p:spPr>
          <a:xfrm flipH="1">
            <a:off x="12621718" y="1646238"/>
            <a:ext cx="11392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31E3EDB8-645E-4D16-A43B-8D44CBC0FFE4}"/>
              </a:ext>
            </a:extLst>
          </p:cNvPr>
          <p:cNvSpPr txBox="1"/>
          <p:nvPr/>
        </p:nvSpPr>
        <p:spPr>
          <a:xfrm>
            <a:off x="12490475" y="4839308"/>
            <a:ext cx="1094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200" dirty="0"/>
              <a:t>Ne mettez pas de contenu dans la signature de la marque et la pagination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48E5DF74-9D35-4ED3-B85E-E01073421774}"/>
              </a:ext>
            </a:extLst>
          </p:cNvPr>
          <p:cNvCxnSpPr>
            <a:cxnSpLocks/>
          </p:cNvCxnSpPr>
          <p:nvPr/>
        </p:nvCxnSpPr>
        <p:spPr>
          <a:xfrm flipH="1">
            <a:off x="12445505" y="4146710"/>
            <a:ext cx="11392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6ACBAB66-CF66-4F01-A3C2-E13C8CF53175}"/>
              </a:ext>
            </a:extLst>
          </p:cNvPr>
          <p:cNvCxnSpPr>
            <a:cxnSpLocks/>
          </p:cNvCxnSpPr>
          <p:nvPr/>
        </p:nvCxnSpPr>
        <p:spPr>
          <a:xfrm flipH="1">
            <a:off x="12423020" y="6732235"/>
            <a:ext cx="11392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 descr="Une image contenant horloge&#10;&#10;Description générée automatiquement">
            <a:extLst>
              <a:ext uri="{FF2B5EF4-FFF2-40B4-BE49-F238E27FC236}">
                <a16:creationId xmlns:a16="http://schemas.microsoft.com/office/drawing/2014/main" id="{C74A6670-7C12-48E2-A6F9-78FA77BF73A6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952" y="320675"/>
            <a:ext cx="359695" cy="108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66" r:id="rId18"/>
    <p:sldLayoutId id="2147483668" r:id="rId19"/>
    <p:sldLayoutId id="2147483667" r:id="rId20"/>
    <p:sldLayoutId id="2147483652" r:id="rId21"/>
    <p:sldLayoutId id="2147483653" r:id="rId22"/>
    <p:sldLayoutId id="2147483654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Montserrat" panose="0200050500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200050500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Montserrat" panose="0200050500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Montserrat" panose="0200050500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Montserrat" panose="0200050500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Montserrat" panose="0200050500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eseaumentorat.com/caisse-economie-solidaire?utm_source=OP&amp;utm_medium=email&amp;utm_campaign=CaisseEco&amp;utm_id=Lead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www.facebook.com/caissesolidaire?__cft__%5b0%5d=AZXwmSWNlrlKHsL854tbNjMXqeRnF0d587i4plGjnUbG9qo93HuCwxglEQIgNpiSLAjxEc-X3MFxjiiC2sBLOLBmLse31xE8g-8nwbJqUWmxnHuC0m2XRhu9Jlk7BpU50NPy8zJRm33DD_-YAXIjBFiwaKlx2vBH8M6ybE_wFfRMfP3GnuP8tEHTUur8Fusy2_4&amp;__tn__=-%5dK-R" TargetMode="External"/><Relationship Id="rId4" Type="http://schemas.openxmlformats.org/officeDocument/2006/relationships/hyperlink" Target="https://rb.gy/47xt2?fbclid=IwAR2nstijzus6Sf0REzgmVVgF-q72auQh28JS7YVKaMTzj5Ii585ZDF-2Z1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reseaumentorat.com/caisse-economie-solidaire?utm_source=OP&amp;utm_medium=email&amp;utm_campaign=CaisseEco&amp;utm_id=Lead" TargetMode="Externa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5F0C4C-536C-49DA-B7CC-68EC2C80FA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09" y="3080975"/>
            <a:ext cx="6618707" cy="1288473"/>
          </a:xfrm>
        </p:spPr>
        <p:txBody>
          <a:bodyPr>
            <a:noAutofit/>
          </a:bodyPr>
          <a:lstStyle/>
          <a:p>
            <a:r>
              <a:rPr lang="fr-CA" sz="2400" dirty="0"/>
              <a:t>OFFRE 1 AN DE MENTORAT REMBOURSÉ </a:t>
            </a:r>
            <a:br>
              <a:rPr lang="fr-CA" sz="2400" dirty="0"/>
            </a:br>
            <a:r>
              <a:rPr lang="fr-CA" sz="2400" dirty="0"/>
              <a:t>Mentorat Économie Sociale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F37FD0F-042E-45F6-887B-9B8B2D27C5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2509" y="4185803"/>
            <a:ext cx="4091709" cy="1655762"/>
          </a:xfrm>
        </p:spPr>
        <p:txBody>
          <a:bodyPr/>
          <a:lstStyle/>
          <a:p>
            <a:r>
              <a:rPr lang="fr-CA" dirty="0"/>
              <a:t>ORGANISMES PARTENAIRES</a:t>
            </a:r>
          </a:p>
        </p:txBody>
      </p:sp>
      <p:pic>
        <p:nvPicPr>
          <p:cNvPr id="7" name="Image 6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138EC280-029F-DE70-6933-864AE6B12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084" y="5841565"/>
            <a:ext cx="2584709" cy="55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598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088309C-ECC1-EA0E-6E54-11DCDFE4B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216" y="350982"/>
            <a:ext cx="5303982" cy="1295256"/>
          </a:xfrm>
        </p:spPr>
        <p:txBody>
          <a:bodyPr/>
          <a:lstStyle/>
          <a:p>
            <a:r>
              <a:rPr lang="fr-CA" dirty="0"/>
              <a:t>DÉTAILS DE L’OFFRE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832B67-579F-D7DC-F20E-F9FAC9FA6C9A}"/>
              </a:ext>
            </a:extLst>
          </p:cNvPr>
          <p:cNvSpPr/>
          <p:nvPr/>
        </p:nvSpPr>
        <p:spPr>
          <a:xfrm>
            <a:off x="372862" y="1349406"/>
            <a:ext cx="5303982" cy="5246703"/>
          </a:xfrm>
          <a:prstGeom prst="rect">
            <a:avLst/>
          </a:prstGeom>
          <a:solidFill>
            <a:schemeClr val="tx2">
              <a:lumMod val="20000"/>
              <a:lumOff val="80000"/>
              <a:alpha val="4313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r>
              <a:rPr lang="fr-CA" b="1" dirty="0">
                <a:solidFill>
                  <a:schemeClr val="tx1"/>
                </a:solidFill>
              </a:rPr>
              <a:t>QUOI ?</a:t>
            </a:r>
          </a:p>
          <a:p>
            <a:endParaRPr lang="fr-CA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sz="1400" dirty="0">
                <a:solidFill>
                  <a:schemeClr val="tx1"/>
                </a:solidFill>
              </a:rPr>
              <a:t>La Caisse d’économie solidaire offre aux dirigeant(e)s d’entreprises collectives ou d’OBNL, et membres de la Caisse, le remboursement de la 1</a:t>
            </a:r>
            <a:r>
              <a:rPr lang="fr-CA" sz="1400" baseline="30000" dirty="0">
                <a:solidFill>
                  <a:schemeClr val="tx1"/>
                </a:solidFill>
              </a:rPr>
              <a:t>ère</a:t>
            </a:r>
            <a:r>
              <a:rPr lang="fr-CA" sz="1400" dirty="0">
                <a:solidFill>
                  <a:schemeClr val="tx1"/>
                </a:solidFill>
              </a:rPr>
              <a:t> année de mentorat (jusqu’à concurrence de 600$).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sz="14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sz="1400" dirty="0">
                <a:solidFill>
                  <a:schemeClr val="tx1"/>
                </a:solidFill>
              </a:rPr>
              <a:t>Valable pour le mentorat individuel et le mentorat de groupe.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sz="14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sz="1400" dirty="0">
                <a:solidFill>
                  <a:schemeClr val="tx1"/>
                </a:solidFill>
              </a:rPr>
              <a:t>Note: Il est possible aussi de se prévaloir de l’offre lors du renouvellement.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sz="14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sz="1400" b="1" dirty="0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Tous les détails ici </a:t>
            </a:r>
            <a:r>
              <a:rPr lang="fr-CA" sz="1400" b="1" dirty="0">
                <a:solidFill>
                  <a:schemeClr val="accent1"/>
                </a:solidFill>
              </a:rPr>
              <a:t> </a:t>
            </a:r>
          </a:p>
          <a:p>
            <a:endParaRPr lang="fr-CA" b="1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9161DFB-7CA5-B603-85C0-5AA0A0937EB7}"/>
              </a:ext>
            </a:extLst>
          </p:cNvPr>
          <p:cNvSpPr/>
          <p:nvPr/>
        </p:nvSpPr>
        <p:spPr>
          <a:xfrm>
            <a:off x="5823527" y="1349405"/>
            <a:ext cx="5303982" cy="5246703"/>
          </a:xfrm>
          <a:prstGeom prst="rect">
            <a:avLst/>
          </a:prstGeom>
          <a:solidFill>
            <a:schemeClr val="tx2">
              <a:lumMod val="20000"/>
              <a:lumOff val="80000"/>
              <a:alpha val="4313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CA" b="1" dirty="0">
                <a:solidFill>
                  <a:schemeClr val="tx1"/>
                </a:solidFill>
              </a:rPr>
              <a:t>POUR QUI ?</a:t>
            </a:r>
          </a:p>
          <a:p>
            <a:endParaRPr lang="fr-CA" b="1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sz="1400" dirty="0">
                <a:solidFill>
                  <a:schemeClr val="tx1"/>
                </a:solidFill>
              </a:rPr>
              <a:t>Cette offre est valable pour toutes les personnes à la direction d’OBNL ou de coopératives dont l’entreprises est </a:t>
            </a:r>
            <a:r>
              <a:rPr lang="fr-CA" sz="1400" u="sng" dirty="0">
                <a:solidFill>
                  <a:schemeClr val="tx1"/>
                </a:solidFill>
              </a:rPr>
              <a:t>membre de la Caisse, </a:t>
            </a:r>
            <a:r>
              <a:rPr lang="fr-CA" sz="1400" dirty="0">
                <a:solidFill>
                  <a:schemeClr val="tx1"/>
                </a:solidFill>
              </a:rPr>
              <a:t>qu’elles aient ou non bénéficié du service de mentorat en économie sociale au cours des 5 dernières années. </a:t>
            </a:r>
          </a:p>
        </p:txBody>
      </p:sp>
    </p:spTree>
    <p:extLst>
      <p:ext uri="{BB962C8B-B14F-4D97-AF65-F5344CB8AC3E}">
        <p14:creationId xmlns:p14="http://schemas.microsoft.com/office/powerpoint/2010/main" val="3208145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732B97A2-C9E4-4360-9C9B-5C2B51502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536" y="1675102"/>
            <a:ext cx="6030768" cy="1753898"/>
          </a:xfrm>
        </p:spPr>
        <p:txBody>
          <a:bodyPr>
            <a:normAutofit/>
          </a:bodyPr>
          <a:lstStyle/>
          <a:p>
            <a:r>
              <a:rPr lang="fr-CA" sz="3600" dirty="0"/>
              <a:t>MESSAGES PROMOTIONNELS</a:t>
            </a:r>
          </a:p>
        </p:txBody>
      </p:sp>
    </p:spTree>
    <p:extLst>
      <p:ext uri="{BB962C8B-B14F-4D97-AF65-F5344CB8AC3E}">
        <p14:creationId xmlns:p14="http://schemas.microsoft.com/office/powerpoint/2010/main" val="1023550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FD1A291-1633-4F75-849B-514E99377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MÉDIAS SOCIAUX + INFOLETTRE</a:t>
            </a:r>
          </a:p>
        </p:txBody>
      </p:sp>
      <p:pic>
        <p:nvPicPr>
          <p:cNvPr id="3" name="Image 2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5E3958D2-A79E-F763-D41C-901B8E1E14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6178" y="2930769"/>
            <a:ext cx="4669221" cy="2789860"/>
          </a:xfrm>
          <a:prstGeom prst="rect">
            <a:avLst/>
          </a:prstGeom>
        </p:spPr>
      </p:pic>
      <p:sp>
        <p:nvSpPr>
          <p:cNvPr id="17" name="Rectangle 11">
            <a:extLst>
              <a:ext uri="{FF2B5EF4-FFF2-40B4-BE49-F238E27FC236}">
                <a16:creationId xmlns:a16="http://schemas.microsoft.com/office/drawing/2014/main" id="{8E1DDDF4-DADD-ED59-82EF-983419235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38499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6" name="Picture 12" descr="👉">
            <a:extLst>
              <a:ext uri="{FF2B5EF4-FFF2-40B4-BE49-F238E27FC236}">
                <a16:creationId xmlns:a16="http://schemas.microsoft.com/office/drawing/2014/main" id="{9F5B6172-70F6-D9F6-90A6-C393714000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0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457F7F01-BBBE-B350-E65F-30B852854882}"/>
              </a:ext>
            </a:extLst>
          </p:cNvPr>
          <p:cNvSpPr txBox="1"/>
          <p:nvPr/>
        </p:nvSpPr>
        <p:spPr>
          <a:xfrm>
            <a:off x="293252" y="1763590"/>
            <a:ext cx="10883705" cy="116955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50505"/>
                </a:solidFill>
                <a:effectLst/>
                <a:cs typeface="Segoe UI Historic" panose="020B0502040204020203" pitchFamily="34" charset="0"/>
              </a:rPr>
              <a:t>Vous êtes à la direction générale d'une #coopérative ou d’un #OBNL?</a:t>
            </a:r>
            <a:endParaRPr kumimoji="0" lang="fr-FR" alt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50505"/>
                </a:solidFill>
                <a:effectLst/>
                <a:cs typeface="Segoe UI Historic"/>
              </a:rPr>
              <a:t>Vous recherchez de l'accompagnement pour prendre du recul et vous aider à faire face aux réalités qu'apporte votre type d'organisation? </a:t>
            </a:r>
            <a:r>
              <a:rPr lang="fr-FR" altLang="fr-FR" sz="1400" dirty="0">
                <a:solidFill>
                  <a:srgbClr val="050505"/>
                </a:solidFill>
                <a:cs typeface="Segoe UI Historic"/>
              </a:rPr>
              <a:t>Saviez-vous qu'en tant que membre de la @Caisse d'économie solidaire Desjardins, vous avez droit </a:t>
            </a:r>
            <a:r>
              <a:rPr lang="fr-FR" altLang="fr-FR" sz="1400" dirty="0" err="1">
                <a:solidFill>
                  <a:srgbClr val="050505"/>
                </a:solidFill>
                <a:cs typeface="Segoe UI Historic"/>
              </a:rPr>
              <a:t>àau</a:t>
            </a:r>
            <a:r>
              <a:rPr lang="fr-FR" altLang="fr-FR" sz="1400" dirty="0">
                <a:solidFill>
                  <a:srgbClr val="050505"/>
                </a:solidFill>
                <a:cs typeface="Segoe UI Historic"/>
              </a:rPr>
              <a:t> remboursement d'un an de mentorat? Tous les détails ici : </a:t>
            </a:r>
            <a:r>
              <a:rPr lang="fr-FR" altLang="fr-FR" sz="1400" dirty="0">
                <a:solidFill>
                  <a:srgbClr val="050505"/>
                </a:solidFill>
                <a:cs typeface="Segoe UI Historic"/>
                <a:hlinkClick r:id="rId4"/>
              </a:rPr>
              <a:t>https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50505"/>
                </a:solidFill>
                <a:effectLst/>
                <a:cs typeface="Segoe UI Historic"/>
                <a:hlinkClick r:id="rId4"/>
              </a:rPr>
              <a:t>://rb.gy/47xt2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50505"/>
                </a:solidFill>
                <a:effectLst/>
                <a:cs typeface="Segoe UI Historic"/>
              </a:rPr>
              <a:t> </a:t>
            </a:r>
            <a:endParaRPr lang="fr-FR" altLang="fr-FR" sz="1000" b="0" i="0" u="none" strike="noStrike" cap="none" normalizeH="0" baseline="0">
              <a:ln>
                <a:noFill/>
              </a:ln>
              <a:effectLst/>
              <a:cs typeface="Segoe UI Historic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50505"/>
                </a:solidFill>
                <a:effectLst/>
                <a:cs typeface="Segoe UI Historic" panose="020B0502040204020203" pitchFamily="34" charset="0"/>
                <a:hlinkClick r:id="rId5"/>
              </a:rPr>
              <a:t>Caisse d'économie solidaire Desjardins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3CEDBC29-3137-6A72-B81B-2AFB17D304E3}"/>
              </a:ext>
            </a:extLst>
          </p:cNvPr>
          <p:cNvSpPr txBox="1">
            <a:spLocks/>
          </p:cNvSpPr>
          <p:nvPr/>
        </p:nvSpPr>
        <p:spPr>
          <a:xfrm>
            <a:off x="293253" y="1428860"/>
            <a:ext cx="5335587" cy="8239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Montserrat" panose="02000505000000020004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Montserrat" panose="02000505000000020004" pitchFamily="2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Montserrat" panose="02000505000000020004" pitchFamily="2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Montserrat" panose="02000505000000020004" pitchFamily="2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Montserrat" panose="02000505000000020004" pitchFamily="2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dirty="0"/>
              <a:t>TEXTE</a:t>
            </a:r>
          </a:p>
        </p:txBody>
      </p:sp>
    </p:spTree>
    <p:extLst>
      <p:ext uri="{BB962C8B-B14F-4D97-AF65-F5344CB8AC3E}">
        <p14:creationId xmlns:p14="http://schemas.microsoft.com/office/powerpoint/2010/main" val="194529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2F5CF4FC-A96E-4EE8-ADB3-FB320EC523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9520" y="5055643"/>
            <a:ext cx="5257353" cy="1597314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CA" sz="1200" b="1" dirty="0"/>
              <a:t>OFFRE AUX MEMBRES DE LA CAISSE D'ÉCONOMIE SOLIDAIRE</a:t>
            </a:r>
          </a:p>
          <a:p>
            <a:pPr marL="0" indent="0">
              <a:buNone/>
            </a:pPr>
            <a:r>
              <a:rPr lang="fr-CA" sz="1200" dirty="0"/>
              <a:t>Vous êtes à la direction générale d'une coopérative ou d'un OBNL? Obtenez le remboursement d’une année de mentorat grâce à notre partenariat avec la Caisse d’économie solidaire!  </a:t>
            </a:r>
          </a:p>
          <a:p>
            <a:pPr marL="0" indent="0">
              <a:buNone/>
            </a:pPr>
            <a:r>
              <a:rPr lang="fr-CA" sz="1200" b="1" dirty="0">
                <a:solidFill>
                  <a:schemeClr val="accent3"/>
                </a:solidFill>
              </a:rPr>
              <a:t> &gt;&gt; </a:t>
            </a:r>
            <a:r>
              <a:rPr lang="fr-CA" sz="1200" b="1" dirty="0">
                <a:solidFill>
                  <a:schemeClr val="accent3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VOIR L'OFFRE</a:t>
            </a:r>
            <a:endParaRPr lang="fr-CA" sz="1200" b="1" dirty="0">
              <a:solidFill>
                <a:schemeClr val="accent3"/>
              </a:solidFill>
            </a:endParaRPr>
          </a:p>
          <a:p>
            <a:endParaRPr lang="fr-CA" sz="1200" dirty="0"/>
          </a:p>
          <a:p>
            <a:endParaRPr lang="fr-CA" sz="1200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E2081AA1-52EF-43BE-ADB4-33669FF71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253" y="320675"/>
            <a:ext cx="9214731" cy="1325563"/>
          </a:xfrm>
        </p:spPr>
        <p:txBody>
          <a:bodyPr>
            <a:normAutofit/>
          </a:bodyPr>
          <a:lstStyle/>
          <a:p>
            <a:r>
              <a:rPr lang="fr-CA" dirty="0"/>
              <a:t>COMMUNIQUEZ L’OFFRE AUX DIRIGEANT(E)S D’OBNL OU COOPÉRATIVES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86BF2C1-E692-DA22-CF3D-9850741493F6}"/>
              </a:ext>
            </a:extLst>
          </p:cNvPr>
          <p:cNvSpPr txBox="1"/>
          <p:nvPr/>
        </p:nvSpPr>
        <p:spPr>
          <a:xfrm>
            <a:off x="429212" y="1699318"/>
            <a:ext cx="5150821" cy="2862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 rtl="0" fontAlgn="base"/>
            <a:r>
              <a:rPr lang="fr-CA" sz="1200" b="0" i="0" u="none" strike="noStrike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Bonjour </a:t>
            </a:r>
            <a:r>
              <a:rPr lang="fr-CA" sz="1200" b="1" i="1" u="none" strike="noStrike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NOM</a:t>
            </a:r>
            <a:r>
              <a:rPr lang="fr-CA" sz="1200" b="0" i="0" u="none" strike="noStrike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,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​</a:t>
            </a:r>
            <a:endParaRPr lang="fr-FR" sz="12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just" rtl="0" fontAlgn="base"/>
            <a:r>
              <a:rPr lang="fr-CA" sz="1200" b="0" i="0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​</a:t>
            </a:r>
            <a:endParaRPr lang="fr-CA" sz="12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just" rtl="0" fontAlgn="base"/>
            <a:r>
              <a:rPr lang="fr-CA" sz="1200" b="0" i="0" u="none" strike="noStrike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Vous êtes à la direction générale d'une coopérative ou d'un OBNL? Vous recherchez de l’accompagnement pour prendre du recul et vous aider à faire face aux réalités qu’apporte votre type d’organisation?  </a:t>
            </a:r>
          </a:p>
          <a:p>
            <a:pPr algn="just" rtl="0" fontAlgn="base"/>
            <a:endParaRPr lang="fr-CA" sz="120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algn="just" rtl="0" fontAlgn="base"/>
            <a:r>
              <a:rPr lang="fr-CA" sz="1200" b="0" i="0" u="none" strike="noStrike" dirty="0">
                <a:solidFill>
                  <a:srgbClr val="000000"/>
                </a:solidFill>
                <a:effectLst/>
                <a:latin typeface="Montserrat" panose="00000500000000000000" pitchFamily="2" charset="0"/>
              </a:rPr>
              <a:t>Saviez-vous que la Caisse d’économie solidaire, en partenariat avec le Réseau Mentorat, offre du soutien à ses membres afin qu’ils puissent bénéficier du mentorat pour entrepreneurs en remboursant le coût d’adhésion lors de la première année</a:t>
            </a:r>
            <a:r>
              <a:rPr lang="fr-CA" sz="1200" dirty="0">
                <a:solidFill>
                  <a:srgbClr val="000000"/>
                </a:solidFill>
                <a:latin typeface="Montserrat" panose="00000500000000000000" pitchFamily="2" charset="0"/>
              </a:rPr>
              <a:t> (jusqu’à concurrence de 600$)?</a:t>
            </a:r>
            <a:endParaRPr lang="fr-CA" sz="1200" b="0" i="0" u="none" strike="noStrike" dirty="0">
              <a:solidFill>
                <a:srgbClr val="000000"/>
              </a:solidFill>
              <a:effectLst/>
              <a:latin typeface="Montserrat" panose="00000500000000000000" pitchFamily="2" charset="0"/>
            </a:endParaRPr>
          </a:p>
          <a:p>
            <a:pPr algn="just" rtl="0" fontAlgn="base"/>
            <a:endParaRPr lang="fr-CA" sz="120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algn="just" rtl="0" fontAlgn="base"/>
            <a:r>
              <a:rPr lang="fr-CA" sz="1200" b="1" dirty="0">
                <a:solidFill>
                  <a:srgbClr val="000000"/>
                </a:solidFill>
                <a:latin typeface="Montserrat" panose="00000500000000000000" pitchFamily="2" charset="0"/>
                <a:hlinkClick r:id="rId2"/>
              </a:rPr>
              <a:t>Cliquez ici </a:t>
            </a:r>
            <a:r>
              <a:rPr lang="fr-CA" sz="1200" b="1" dirty="0">
                <a:solidFill>
                  <a:srgbClr val="000000"/>
                </a:solidFill>
                <a:latin typeface="Montserrat" panose="00000500000000000000" pitchFamily="2" charset="0"/>
              </a:rPr>
              <a:t> </a:t>
            </a:r>
            <a:r>
              <a:rPr lang="fr-CA" sz="1200" dirty="0">
                <a:solidFill>
                  <a:srgbClr val="000000"/>
                </a:solidFill>
                <a:latin typeface="Montserrat" panose="00000500000000000000" pitchFamily="2" charset="0"/>
              </a:rPr>
              <a:t>afin de vous prévaloir de l’offre.</a:t>
            </a:r>
          </a:p>
          <a:p>
            <a:pPr algn="just" rtl="0" fontAlgn="base"/>
            <a:r>
              <a:rPr lang="fr-CA" sz="1200" dirty="0">
                <a:solidFill>
                  <a:srgbClr val="000000"/>
                </a:solidFill>
                <a:latin typeface="Montserrat" panose="00000500000000000000" pitchFamily="2" charset="0"/>
              </a:rPr>
              <a:t>  </a:t>
            </a:r>
            <a:endParaRPr lang="fr-CA" sz="12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5E081E3-2501-DB82-0C8A-1301D6C87935}"/>
              </a:ext>
            </a:extLst>
          </p:cNvPr>
          <p:cNvSpPr txBox="1"/>
          <p:nvPr/>
        </p:nvSpPr>
        <p:spPr>
          <a:xfrm>
            <a:off x="379520" y="1241350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b="1" dirty="0">
                <a:solidFill>
                  <a:schemeClr val="tx2"/>
                </a:solidFill>
              </a:rPr>
              <a:t>- Version longue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4B4E0B3-6E35-894A-8790-7B11E2CF92DF}"/>
              </a:ext>
            </a:extLst>
          </p:cNvPr>
          <p:cNvSpPr txBox="1"/>
          <p:nvPr/>
        </p:nvSpPr>
        <p:spPr>
          <a:xfrm>
            <a:off x="429212" y="4614720"/>
            <a:ext cx="2045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b="1" dirty="0">
                <a:solidFill>
                  <a:schemeClr val="tx2"/>
                </a:solidFill>
              </a:rPr>
              <a:t>- Version courte</a:t>
            </a:r>
          </a:p>
        </p:txBody>
      </p:sp>
      <p:pic>
        <p:nvPicPr>
          <p:cNvPr id="12" name="Image 11" descr="A group of people holding hands together&#10;&#10;Description automatically generated">
            <a:extLst>
              <a:ext uri="{FF2B5EF4-FFF2-40B4-BE49-F238E27FC236}">
                <a16:creationId xmlns:a16="http://schemas.microsoft.com/office/drawing/2014/main" id="{EDE62F4D-2F2A-A2AA-7F5C-9440944DF8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22539" y="1699318"/>
            <a:ext cx="5714286" cy="1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5540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1">
  <a:themeElements>
    <a:clrScheme name="Réseau Mentorat">
      <a:dk1>
        <a:sysClr val="windowText" lastClr="000000"/>
      </a:dk1>
      <a:lt1>
        <a:sysClr val="window" lastClr="FFFFFF"/>
      </a:lt1>
      <a:dk2>
        <a:srgbClr val="929497"/>
      </a:dk2>
      <a:lt2>
        <a:srgbClr val="F8F8F8"/>
      </a:lt2>
      <a:accent1>
        <a:srgbClr val="000000"/>
      </a:accent1>
      <a:accent2>
        <a:srgbClr val="929497"/>
      </a:accent2>
      <a:accent3>
        <a:srgbClr val="27327B"/>
      </a:accent3>
      <a:accent4>
        <a:srgbClr val="E8194F"/>
      </a:accent4>
      <a:accent5>
        <a:srgbClr val="F78D2D"/>
      </a:accent5>
      <a:accent6>
        <a:srgbClr val="79BC43"/>
      </a:accent6>
      <a:hlink>
        <a:srgbClr val="27327B"/>
      </a:hlink>
      <a:folHlink>
        <a:srgbClr val="27327B"/>
      </a:folHlink>
    </a:clrScheme>
    <a:fontScheme name="Réseau Mentora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ème1" id="{160DF3D7-C325-4061-8140-B5601F7F92D1}" vid="{8A9A7DB8-AA38-454F-9450-E72D7CEA790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c02cd87-1b5a-473f-9c6c-b41777f0031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80EDD06375DF489204A2ED2FCE0BAF" ma:contentTypeVersion="11" ma:contentTypeDescription="Crée un document." ma:contentTypeScope="" ma:versionID="16a7ffb9782ba5903457afb83fd808cb">
  <xsd:schema xmlns:xsd="http://www.w3.org/2001/XMLSchema" xmlns:xs="http://www.w3.org/2001/XMLSchema" xmlns:p="http://schemas.microsoft.com/office/2006/metadata/properties" xmlns:ns2="7c02cd87-1b5a-473f-9c6c-b41777f0031d" targetNamespace="http://schemas.microsoft.com/office/2006/metadata/properties" ma:root="true" ma:fieldsID="2a4098db946b7437b213aa96ac10ce47" ns2:_="">
    <xsd:import namespace="7c02cd87-1b5a-473f-9c6c-b41777f0031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2cd87-1b5a-473f-9c6c-b41777f003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Balises d’images" ma:readOnly="false" ma:fieldId="{5cf76f15-5ced-4ddc-b409-7134ff3c332f}" ma:taxonomyMulti="true" ma:sspId="1f757c76-d846-490d-a00e-0ef33be95e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E307D3-6D91-4667-AC11-C4AC163F786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845E17-9717-474D-868F-3DBC6624F5EF}">
  <ds:schemaRefs>
    <ds:schemaRef ds:uri="http://schemas.microsoft.com/office/2006/metadata/properties"/>
    <ds:schemaRef ds:uri="http://schemas.microsoft.com/office/infopath/2007/PartnerControls"/>
    <ds:schemaRef ds:uri="b8d905c6-94a5-40e1-bf72-395e7238c515"/>
    <ds:schemaRef ds:uri="47740e93-7b4e-4110-8fb3-deb992b9908c"/>
    <ds:schemaRef ds:uri="7c02cd87-1b5a-473f-9c6c-b41777f0031d"/>
  </ds:schemaRefs>
</ds:datastoreItem>
</file>

<file path=customXml/itemProps3.xml><?xml version="1.0" encoding="utf-8"?>
<ds:datastoreItem xmlns:ds="http://schemas.openxmlformats.org/officeDocument/2006/customXml" ds:itemID="{EF8CFA0A-9017-4ED4-80B0-699B6A4772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2cd87-1b5a-473f-9c6c-b41777f0031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Thème1</Template>
  <TotalTime>247</TotalTime>
  <Words>341</Words>
  <Application>Microsoft Office PowerPoint</Application>
  <PresentationFormat>Widescreen</PresentationFormat>
  <Paragraphs>38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Thème1</vt:lpstr>
      <vt:lpstr>OFFRE 1 AN DE MENTORAT REMBOURSÉ  Mentorat Économie Sociale</vt:lpstr>
      <vt:lpstr>DÉTAILS DE L’OFFRE</vt:lpstr>
      <vt:lpstr>MESSAGES PROMOTIONNELS</vt:lpstr>
      <vt:lpstr>MÉDIAS SOCIAUX + INFOLETTRE</vt:lpstr>
      <vt:lpstr>COMMUNIQUEZ L’OFFRE AUX DIRIGEANT(E)S D’OBNL OU COOPÉRATIVES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Emmanuelle Petit</dc:creator>
  <cp:lastModifiedBy>Emmanuelle Petit</cp:lastModifiedBy>
  <cp:revision>35</cp:revision>
  <dcterms:created xsi:type="dcterms:W3CDTF">2020-02-28T16:29:32Z</dcterms:created>
  <dcterms:modified xsi:type="dcterms:W3CDTF">2024-11-01T15:04:17Z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0x0101001580EDD06375DF489204A2ED2FCE0BAF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</Properties>
</file>